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1" r:id="rId5"/>
    <p:sldId id="265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A43CB-864F-07A0-4FB7-F0308310C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6C0B1C-AC8D-7D55-B53A-9CC03C0C2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E3C80-6EC9-81F8-33E8-E067D10A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13D26D-EEF6-CF01-19AC-2E0E78D5F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22D56-5E92-8CB2-CBE4-675A59D76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1966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F007-E806-6132-177D-317B6C96B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33F59D-3D05-56FD-4977-4DBC1DE8C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FF2DC-95CE-8F60-ABB0-594EE9E0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DF5B8F-D0D2-6A07-2C2B-4877DEF85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B465D-E377-4805-EB63-BEDE2E21B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959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A84EB7-FE7B-6CA2-0603-393836519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416365-EAC4-A581-BB2F-CEBDCC93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B5D93-D29B-3B5C-C833-0F4532D8F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1BD4D-0FF3-6A75-BB06-57A10A7F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9A39-FC9C-128B-9999-04867312D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177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B29B7-4613-A0B6-2395-980556EF8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8650B-E801-1464-8164-FABD0B993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F83A1-22EE-0B13-25F5-16C300C2D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34E9B-2FD8-0265-86C9-417457FF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1C5F-0162-7CAA-A7D4-3929B1A31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56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6A458-94EF-6703-DB35-7928F98D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55864-926F-FB02-99FA-69619AEED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387A3-0165-2BDC-71BB-38DA2C239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E0C27-A2C2-3045-49C0-2A9F50C18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722A8-8100-9DF2-628F-058364A41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8783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78144-54EE-31DC-1A8E-761E6E786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DF80C-2468-D0B1-8648-FF754DDDB2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F3C15E-6F10-02AD-80B0-6530ECA43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F7ED7-EBD1-465A-4D76-5C8455404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1E34B5-2B1A-3618-3F2D-7EF861098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D5447-7B94-4590-FE6D-45711E025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7282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73EED-2996-79C5-E1A0-2D603D8B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8567EF-677B-CBAB-65C1-E6FCC1621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8EC1BE-6923-764E-2558-76D0F9055C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640BA6-F70C-2698-CE05-F2D4893824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1BFA3-F957-2D4C-FC68-1F4AAFCFC6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9D59B-0B79-08FD-664C-03B10869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5CB5D8-5FBE-5FB6-C1A5-AC87E74BE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830A89-0B40-214B-C343-20AA61EC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578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5017F-F674-BBB6-DA93-22288DAF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6C13EC-268B-EA74-9142-3938D0E84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68376E-F71D-4F61-DC5E-6ADCA0F02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8AA94-71C1-6E6A-8678-F3058E5C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1887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76663D-0D8A-E375-5B0C-B2C018580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2D9A74-FC70-B2A0-FF22-D2B7D38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1C7548-B41F-3FDE-019B-EF64C9004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75188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87392-E818-CC15-D1FE-0A6C86D9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7FF4A-E55C-5FF9-B9C8-3174F3BA1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C432B-E0A6-EA40-4749-9BD05371C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BE358F-BABD-FC40-5605-72CE218EE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A86B5-7052-7977-AAEB-FE2BCFC8E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A07804-8BF3-2845-D728-4B5B257C7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950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386CF-35B4-49E1-15E4-C224CD5CD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757CA-DB13-1CE1-3837-5D23BD260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1ABFFC-7085-61BA-0A35-DD2AE7FA38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5A26A-AE9E-8EA2-057C-A1A6CF84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7126E-A9F4-2C7A-0B62-2640D11C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0787A5-410C-1E6D-C835-81FCCD14F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4251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3C078A-5FE9-6C75-5954-6CDFD2DE3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FB5A2-FE08-BA4E-B205-FC9D3452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3D37CD-7D6B-E60B-59C9-151C60BB58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672D0-A1FA-4D16-ADA7-9813F8946346}" type="datetimeFigureOut">
              <a:rPr lang="en-IN" smtClean="0"/>
              <a:t>20-11-2023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A312F-2614-EAEE-1B79-613ECCB32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A219D-0E49-2C4C-61EA-3F3E0A77E1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13D27-E5A5-4032-B0FA-93B31ED951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6116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BE5445-21C6-DAED-B895-8953A726995C}"/>
              </a:ext>
            </a:extLst>
          </p:cNvPr>
          <p:cNvSpPr txBox="1"/>
          <p:nvPr/>
        </p:nvSpPr>
        <p:spPr>
          <a:xfrm>
            <a:off x="1325366" y="2468844"/>
            <a:ext cx="996593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TOPIC –</a:t>
            </a:r>
            <a:r>
              <a:rPr lang="en-US" sz="2000" b="1" i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DIFFERENT CONCEPTS OF NATIONAL INCOME</a:t>
            </a:r>
          </a:p>
          <a:p>
            <a:pPr algn="ctr"/>
            <a:endParaRPr lang="en-US" sz="20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YEAR- FIRST	SEMESTER-1    SESSION -2023-2024</a:t>
            </a: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87BE5F-6C1A-6580-7447-B148CE11B5F4}"/>
              </a:ext>
            </a:extLst>
          </p:cNvPr>
          <p:cNvSpPr txBox="1"/>
          <p:nvPr/>
        </p:nvSpPr>
        <p:spPr>
          <a:xfrm>
            <a:off x="1140431" y="2074708"/>
            <a:ext cx="94727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PAPER NAME – </a:t>
            </a:r>
            <a:r>
              <a:rPr lang="en-US" sz="20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ELEMENTARY ECONOMICS</a:t>
            </a:r>
            <a:endParaRPr lang="en-IN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A2CEB2-4FD8-68BA-40AC-FB23C8F6D06D}"/>
              </a:ext>
            </a:extLst>
          </p:cNvPr>
          <p:cNvSpPr txBox="1"/>
          <p:nvPr/>
        </p:nvSpPr>
        <p:spPr>
          <a:xfrm>
            <a:off x="3493212" y="4706197"/>
            <a:ext cx="65857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PREPARED BY</a:t>
            </a:r>
          </a:p>
          <a:p>
            <a:r>
              <a:rPr lang="en-US" dirty="0"/>
              <a:t>DR. KAMALIKA CHAKRABORTY</a:t>
            </a:r>
          </a:p>
          <a:p>
            <a:r>
              <a:rPr lang="en-US" dirty="0"/>
              <a:t>ASSISTANT PROFESSOR (DEPARTMENT OF ECONOMICS)</a:t>
            </a:r>
          </a:p>
          <a:p>
            <a:r>
              <a:rPr lang="en-US" dirty="0"/>
              <a:t>KHATRA ADIBASI MAHAVIDYALAYA, BANKURA, WEST BENGAL</a:t>
            </a:r>
            <a:endParaRPr lang="en-IN" dirty="0"/>
          </a:p>
        </p:txBody>
      </p:sp>
      <p:pic>
        <p:nvPicPr>
          <p:cNvPr id="7" name="Picture 2" descr="Khatra Adibasi Mahavidyalaya, Bankura, Bankura, West Bengal, India, Group  ID:- Contact Address, Phone, EMail, Website, Courses Offered, Admission">
            <a:extLst>
              <a:ext uri="{FF2B5EF4-FFF2-40B4-BE49-F238E27FC236}">
                <a16:creationId xmlns:a16="http://schemas.microsoft.com/office/drawing/2014/main" id="{935D7874-55AA-5231-8499-9DCD9772F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471" y="159166"/>
            <a:ext cx="2138469" cy="1423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90D216D-753A-A394-022D-553498EA2499}"/>
              </a:ext>
            </a:extLst>
          </p:cNvPr>
          <p:cNvSpPr txBox="1"/>
          <p:nvPr/>
        </p:nvSpPr>
        <p:spPr>
          <a:xfrm>
            <a:off x="4274050" y="3980243"/>
            <a:ext cx="3380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DATE OF LECTURE:  31/10/2023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C43BC70-1194-76E9-3517-3460318A5522}"/>
              </a:ext>
            </a:extLst>
          </p:cNvPr>
          <p:cNvSpPr txBox="1"/>
          <p:nvPr/>
        </p:nvSpPr>
        <p:spPr>
          <a:xfrm>
            <a:off x="2958957" y="1712112"/>
            <a:ext cx="69247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b="1" dirty="0">
                <a:latin typeface="Arial" panose="020B0604020202020204" pitchFamily="34" charset="0"/>
                <a:cs typeface="Arial" panose="020B0604020202020204" pitchFamily="34" charset="0"/>
              </a:rPr>
              <a:t>COURSE: ECONOMICS (MINOR)</a:t>
            </a:r>
          </a:p>
        </p:txBody>
      </p:sp>
    </p:spTree>
    <p:extLst>
      <p:ext uri="{BB962C8B-B14F-4D97-AF65-F5344CB8AC3E}">
        <p14:creationId xmlns:p14="http://schemas.microsoft.com/office/powerpoint/2010/main" val="352620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2502FF8-C443-A65E-0AB4-FE1936AC3022}"/>
              </a:ext>
            </a:extLst>
          </p:cNvPr>
          <p:cNvSpPr txBox="1"/>
          <p:nvPr/>
        </p:nvSpPr>
        <p:spPr>
          <a:xfrm>
            <a:off x="3000054" y="175602"/>
            <a:ext cx="68528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DIFFERENT CONCEPTS OF NATIONAL INCOME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5BBBF8-D819-BFB1-C19D-CEE9B7CBE3F1}"/>
              </a:ext>
            </a:extLst>
          </p:cNvPr>
          <p:cNvSpPr txBox="1"/>
          <p:nvPr/>
        </p:nvSpPr>
        <p:spPr>
          <a:xfrm>
            <a:off x="-67379" y="758031"/>
            <a:ext cx="12089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b="1" dirty="0"/>
              <a:t>GDP at market price</a:t>
            </a:r>
          </a:p>
          <a:p>
            <a:pPr algn="just"/>
            <a:r>
              <a:rPr lang="en-US" sz="2400" b="0" i="0" dirty="0">
                <a:solidFill>
                  <a:srgbClr val="52545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Gross domestic product at market prices aims to measure the wealth created by all private and public agents within the geographical boundary of a nation during a given period.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9FD15-79B6-418A-7252-6BEC3894B6E6}"/>
              </a:ext>
            </a:extLst>
          </p:cNvPr>
          <p:cNvSpPr txBox="1"/>
          <p:nvPr/>
        </p:nvSpPr>
        <p:spPr>
          <a:xfrm>
            <a:off x="16140" y="2227759"/>
            <a:ext cx="2634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GDP at factor cost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E02869-37D2-CCF4-677A-2FD9C9F11885}"/>
              </a:ext>
            </a:extLst>
          </p:cNvPr>
          <p:cNvSpPr txBox="1"/>
          <p:nvPr/>
        </p:nvSpPr>
        <p:spPr>
          <a:xfrm>
            <a:off x="16140" y="3591504"/>
            <a:ext cx="2753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/>
              <a:t>GNP at market price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F3FDDA-E32F-5300-143B-9DD6CBB93CE3}"/>
              </a:ext>
            </a:extLst>
          </p:cNvPr>
          <p:cNvSpPr txBox="1"/>
          <p:nvPr/>
        </p:nvSpPr>
        <p:spPr>
          <a:xfrm>
            <a:off x="115206" y="5345831"/>
            <a:ext cx="2480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GNP at factor cost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AFB08E-C7D5-FA15-9FDB-E6F572E20F8D}"/>
              </a:ext>
            </a:extLst>
          </p:cNvPr>
          <p:cNvSpPr txBox="1"/>
          <p:nvPr/>
        </p:nvSpPr>
        <p:spPr>
          <a:xfrm>
            <a:off x="16140" y="2771132"/>
            <a:ext cx="100422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solidFill>
                  <a:srgbClr val="000000"/>
                </a:solidFill>
                <a:effectLst/>
              </a:rPr>
              <a:t>GDP at factor cost = GDP at market price + Subsidies - Indirect Tax</a:t>
            </a:r>
            <a:endParaRPr lang="en-IN" sz="24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C57855D-E5E2-E969-8B0C-3CA355EF958C}"/>
              </a:ext>
            </a:extLst>
          </p:cNvPr>
          <p:cNvSpPr txBox="1"/>
          <p:nvPr/>
        </p:nvSpPr>
        <p:spPr>
          <a:xfrm>
            <a:off x="16141" y="4053169"/>
            <a:ext cx="1186042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Gross National Product at market price is defined as 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market value of all the final goods and services produced in the domestic territory of a country by normal residents during an accounting year including net factor income from abroad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E53D37-CFF5-FEA1-F3E7-A4830397D27F}"/>
              </a:ext>
            </a:extLst>
          </p:cNvPr>
          <p:cNvSpPr txBox="1"/>
          <p:nvPr/>
        </p:nvSpPr>
        <p:spPr>
          <a:xfrm rot="10800000" flipV="1">
            <a:off x="115206" y="5869136"/>
            <a:ext cx="100422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solidFill>
                  <a:srgbClr val="000000"/>
                </a:solidFill>
                <a:effectLst/>
              </a:rPr>
              <a:t>GNP at factor cost = GDP at market price + Subsidies - Indirect Tax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754483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C72C62-94FB-2F9B-314D-D355D8B9F7FA}"/>
              </a:ext>
            </a:extLst>
          </p:cNvPr>
          <p:cNvSpPr txBox="1"/>
          <p:nvPr/>
        </p:nvSpPr>
        <p:spPr>
          <a:xfrm>
            <a:off x="175096" y="2189945"/>
            <a:ext cx="3065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NNP at factor cost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56C392-EC9D-19F9-9130-0CD15459D2AD}"/>
              </a:ext>
            </a:extLst>
          </p:cNvPr>
          <p:cNvSpPr txBox="1"/>
          <p:nvPr/>
        </p:nvSpPr>
        <p:spPr>
          <a:xfrm>
            <a:off x="188386" y="4354412"/>
            <a:ext cx="8284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NDP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E03ACF-5D3B-0925-87C0-0291A219DB6C}"/>
              </a:ext>
            </a:extLst>
          </p:cNvPr>
          <p:cNvSpPr txBox="1"/>
          <p:nvPr/>
        </p:nvSpPr>
        <p:spPr>
          <a:xfrm>
            <a:off x="-8521" y="712617"/>
            <a:ext cx="120254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solidFill>
                  <a:srgbClr val="202124"/>
                </a:solidFill>
                <a:effectLst/>
              </a:rPr>
              <a:t>Net National Product at market price refers to </a:t>
            </a:r>
            <a:r>
              <a:rPr lang="en-US" sz="2400" b="0" i="0" dirty="0">
                <a:solidFill>
                  <a:srgbClr val="040C28"/>
                </a:solidFill>
                <a:effectLst/>
              </a:rPr>
              <a:t>net market value of all the final goods and services produced by the normal residents of a country during a period of one year</a:t>
            </a:r>
            <a:r>
              <a:rPr lang="en-US" sz="2400" b="0" i="0" dirty="0">
                <a:solidFill>
                  <a:srgbClr val="202124"/>
                </a:solidFill>
                <a:effectLst/>
              </a:rPr>
              <a:t>.</a:t>
            </a:r>
          </a:p>
          <a:p>
            <a:pPr algn="just"/>
            <a:r>
              <a:rPr lang="en-IN" sz="2400" b="1" i="0" dirty="0">
                <a:solidFill>
                  <a:srgbClr val="666666"/>
                </a:solidFill>
                <a:effectLst/>
              </a:rPr>
              <a:t>NNP (MP) = GNP (MP) – Depreciation</a:t>
            </a:r>
            <a:endParaRPr lang="en-IN" sz="2400" b="0" i="0" dirty="0">
              <a:solidFill>
                <a:srgbClr val="666666"/>
              </a:solidFill>
              <a:effectLst/>
            </a:endParaRPr>
          </a:p>
          <a:p>
            <a:pPr algn="just"/>
            <a:endParaRPr lang="en-IN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1C73465-F110-4A84-F838-6683766A9C15}"/>
              </a:ext>
            </a:extLst>
          </p:cNvPr>
          <p:cNvSpPr txBox="1"/>
          <p:nvPr/>
        </p:nvSpPr>
        <p:spPr>
          <a:xfrm>
            <a:off x="175097" y="265008"/>
            <a:ext cx="30657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NNP at market price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4BB7016-0874-4255-DA77-CAB462C544BD}"/>
              </a:ext>
            </a:extLst>
          </p:cNvPr>
          <p:cNvSpPr txBox="1"/>
          <p:nvPr/>
        </p:nvSpPr>
        <p:spPr>
          <a:xfrm>
            <a:off x="165350" y="2673968"/>
            <a:ext cx="118515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Net National Product (NNP) at factor cost is </a:t>
            </a:r>
            <a:r>
              <a:rPr lang="en-US" sz="2400" b="0" i="0" dirty="0">
                <a:solidFill>
                  <a:srgbClr val="040C28"/>
                </a:solidFill>
                <a:effectLst/>
                <a:latin typeface="Google Sans"/>
              </a:rPr>
              <a:t>equal to the national income</a:t>
            </a:r>
            <a:r>
              <a:rPr lang="en-US" sz="2400" b="0" i="0" dirty="0">
                <a:solidFill>
                  <a:srgbClr val="202124"/>
                </a:solidFill>
                <a:effectLst/>
                <a:latin typeface="Google Sans"/>
              </a:rPr>
              <a:t>. The NET National Product (NNP) of any economy is the Gross National Product (GNP), after subtracting the loss due to depreciation. Here is the formula to find it, NNP = GDP + Income from Abroad – Depreciation or, NNP = GNP – Depreciation.</a:t>
            </a:r>
            <a:endParaRPr lang="en-IN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EF8F30-0606-5890-7DE8-205DEF59115F}"/>
              </a:ext>
            </a:extLst>
          </p:cNvPr>
          <p:cNvSpPr txBox="1"/>
          <p:nvPr/>
        </p:nvSpPr>
        <p:spPr>
          <a:xfrm>
            <a:off x="188386" y="4816077"/>
            <a:ext cx="1181522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NDP or 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en-US" sz="240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omestic </a:t>
            </a:r>
            <a:r>
              <a:rPr lang="en-US" sz="2400" dirty="0">
                <a:solidFill>
                  <a:srgbClr val="44444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400" i="0" dirty="0">
                <a:solidFill>
                  <a:srgbClr val="444444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roduct is defined as the net value of all the goods and services produced within a country’s geographic borders. It is considered a key indicator of economic growth of a country. The net domestic product (NDP) is calculated by subtracting the value of depreciation of capital assets of the nation such as machinery, housing, and vehicles from Gross Domestic Product (GDP).</a:t>
            </a:r>
            <a:endParaRPr lang="en-US" sz="2400" i="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115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FF62A9-1721-463B-94D3-6560ED0D20B8}"/>
              </a:ext>
            </a:extLst>
          </p:cNvPr>
          <p:cNvSpPr txBox="1"/>
          <p:nvPr/>
        </p:nvSpPr>
        <p:spPr>
          <a:xfrm>
            <a:off x="102207" y="3550932"/>
            <a:ext cx="3761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/>
              <a:t>Personal Disposable Income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8F7DF7-1CFE-2C15-79D1-BE0969288AEE}"/>
              </a:ext>
            </a:extLst>
          </p:cNvPr>
          <p:cNvSpPr txBox="1"/>
          <p:nvPr/>
        </p:nvSpPr>
        <p:spPr>
          <a:xfrm>
            <a:off x="186720" y="4723423"/>
            <a:ext cx="2977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Per capita Income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C8F9E2-AEF3-C849-AE2C-DC77265BFB7F}"/>
              </a:ext>
            </a:extLst>
          </p:cNvPr>
          <p:cNvSpPr txBox="1"/>
          <p:nvPr/>
        </p:nvSpPr>
        <p:spPr>
          <a:xfrm>
            <a:off x="195209" y="296606"/>
            <a:ext cx="2558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Private Income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D860A18-8329-B6AF-EDCA-B7033549FAD2}"/>
              </a:ext>
            </a:extLst>
          </p:cNvPr>
          <p:cNvSpPr txBox="1"/>
          <p:nvPr/>
        </p:nvSpPr>
        <p:spPr>
          <a:xfrm>
            <a:off x="212899" y="1822827"/>
            <a:ext cx="26987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Personal Income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8589EC-B393-46F4-06EE-0920C5BAC09B}"/>
              </a:ext>
            </a:extLst>
          </p:cNvPr>
          <p:cNvSpPr txBox="1"/>
          <p:nvPr/>
        </p:nvSpPr>
        <p:spPr>
          <a:xfrm>
            <a:off x="109625" y="782718"/>
            <a:ext cx="119071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Private Income = National Income (NNP at factor costs) + Transfer Payments + Interest on Public Debt – Social Security Contributions – Profits and Surpluses of Public Undertakings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6CCC09-ED00-E8FD-E407-7EEEA0A0A31E}"/>
              </a:ext>
            </a:extLst>
          </p:cNvPr>
          <p:cNvSpPr txBox="1"/>
          <p:nvPr/>
        </p:nvSpPr>
        <p:spPr>
          <a:xfrm>
            <a:off x="102208" y="2476072"/>
            <a:ext cx="11914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Personal Income = National Income - Corporate tax – Undistributed Corporate Profit – Social Security Taxes + Transfer Payments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E429F9-7432-5B71-6602-3AF4A9FDBECF}"/>
              </a:ext>
            </a:extLst>
          </p:cNvPr>
          <p:cNvSpPr txBox="1"/>
          <p:nvPr/>
        </p:nvSpPr>
        <p:spPr>
          <a:xfrm>
            <a:off x="102207" y="3944710"/>
            <a:ext cx="119145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Personal Disposable Income = Personal Income - Direct taxes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F4EBD7-DFCE-6B7D-F3E5-28A89107C5DD}"/>
              </a:ext>
            </a:extLst>
          </p:cNvPr>
          <p:cNvSpPr txBox="1"/>
          <p:nvPr/>
        </p:nvSpPr>
        <p:spPr>
          <a:xfrm>
            <a:off x="186720" y="5064026"/>
            <a:ext cx="119162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IN" sz="2400" dirty="0"/>
              <a:t>Per capita income is obtained by dividing the National Income by  the total population of a country</a:t>
            </a:r>
          </a:p>
        </p:txBody>
      </p:sp>
    </p:spTree>
    <p:extLst>
      <p:ext uri="{BB962C8B-B14F-4D97-AF65-F5344CB8AC3E}">
        <p14:creationId xmlns:p14="http://schemas.microsoft.com/office/powerpoint/2010/main" val="173117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54B4663-75CF-9EC9-00E9-A1F8807C7DAA}"/>
              </a:ext>
            </a:extLst>
          </p:cNvPr>
          <p:cNvSpPr txBox="1"/>
          <p:nvPr/>
        </p:nvSpPr>
        <p:spPr>
          <a:xfrm>
            <a:off x="176448" y="459618"/>
            <a:ext cx="1854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/>
              <a:t>GDP Deflator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9EEE4-5677-59AC-87F4-C76F6DE60377}"/>
                  </a:ext>
                </a:extLst>
              </p:cNvPr>
              <p:cNvSpPr txBox="1"/>
              <p:nvPr/>
            </p:nvSpPr>
            <p:spPr>
              <a:xfrm>
                <a:off x="0" y="1068513"/>
                <a:ext cx="12371848" cy="11886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0" i="0" dirty="0">
                    <a:solidFill>
                      <a:srgbClr val="4D5156"/>
                    </a:solidFill>
                    <a:effectLst/>
                    <a:latin typeface="arial" panose="020B0604020202020204" pitchFamily="34" charset="0"/>
                  </a:rPr>
                  <a:t>The GDP price deflator measures </a:t>
                </a:r>
                <a:r>
                  <a:rPr lang="en-US" b="1" i="0" dirty="0">
                    <a:solidFill>
                      <a:srgbClr val="5F6368"/>
                    </a:solidFill>
                    <a:effectLst/>
                    <a:latin typeface="arial" panose="020B0604020202020204" pitchFamily="34" charset="0"/>
                  </a:rPr>
                  <a:t>the changes in prices for all of the goods and services produced</a:t>
                </a:r>
                <a:r>
                  <a:rPr lang="en-US" b="0" i="0" dirty="0">
                    <a:solidFill>
                      <a:srgbClr val="4D5156"/>
                    </a:solidFill>
                    <a:effectLst/>
                    <a:latin typeface="arial" panose="020B0604020202020204" pitchFamily="34" charset="0"/>
                  </a:rPr>
                  <a:t> in an economy.</a:t>
                </a:r>
              </a:p>
              <a:p>
                <a:endParaRPr lang="en-US" dirty="0">
                  <a:solidFill>
                    <a:srgbClr val="4D5156"/>
                  </a:solidFill>
                  <a:latin typeface="arial" panose="020B0604020202020204" pitchFamily="34" charset="0"/>
                </a:endParaRPr>
              </a:p>
              <a:p>
                <a:r>
                  <a:rPr lang="en-US" dirty="0">
                    <a:solidFill>
                      <a:srgbClr val="4D5156"/>
                    </a:solidFill>
                    <a:latin typeface="arial" panose="020B0604020202020204" pitchFamily="34" charset="0"/>
                  </a:rPr>
                  <a:t>GDP Deflator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Nominal</m:t>
                        </m:r>
                        <m: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GDP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Real</m:t>
                        </m:r>
                        <m: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IN" sz="2400" b="0" i="0" smtClean="0">
                            <a:solidFill>
                              <a:srgbClr val="4D5156"/>
                            </a:solidFill>
                            <a:latin typeface="Cambria Math" panose="02040503050406030204" pitchFamily="18" charset="0"/>
                          </a:rPr>
                          <m:t>GDP</m:t>
                        </m:r>
                      </m:den>
                    </m:f>
                  </m:oMath>
                </a14:m>
                <a:r>
                  <a:rPr lang="en-IN" sz="2400" dirty="0"/>
                  <a:t> X 100</a:t>
                </a: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A39EEE4-5677-59AC-87F4-C76F6DE60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68513"/>
                <a:ext cx="12371848" cy="1188659"/>
              </a:xfrm>
              <a:prstGeom prst="rect">
                <a:avLst/>
              </a:prstGeom>
              <a:blipFill>
                <a:blip r:embed="rId2"/>
                <a:stretch>
                  <a:fillRect l="-394" t="-2564" b="-4615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28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F22AA90-AEE3-EE26-8CAF-0773DD36E344}"/>
              </a:ext>
            </a:extLst>
          </p:cNvPr>
          <p:cNvSpPr txBox="1"/>
          <p:nvPr/>
        </p:nvSpPr>
        <p:spPr>
          <a:xfrm>
            <a:off x="4602822" y="2974368"/>
            <a:ext cx="1952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i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96071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481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Cambria Math</vt:lpstr>
      <vt:lpstr>Google Sans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Kamalika Chakraborty</dc:creator>
  <cp:lastModifiedBy>Kamalika Chakraborty</cp:lastModifiedBy>
  <cp:revision>21</cp:revision>
  <dcterms:created xsi:type="dcterms:W3CDTF">2023-07-07T11:27:45Z</dcterms:created>
  <dcterms:modified xsi:type="dcterms:W3CDTF">2023-11-19T19:56:54Z</dcterms:modified>
</cp:coreProperties>
</file>